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1"/>
  </p:notesMasterIdLst>
  <p:handoutMasterIdLst>
    <p:handoutMasterId r:id="rId22"/>
  </p:handoutMasterIdLst>
  <p:sldIdLst>
    <p:sldId id="265" r:id="rId3"/>
    <p:sldId id="274" r:id="rId4"/>
    <p:sldId id="289" r:id="rId5"/>
    <p:sldId id="290" r:id="rId6"/>
    <p:sldId id="291" r:id="rId7"/>
    <p:sldId id="280" r:id="rId8"/>
    <p:sldId id="281" r:id="rId9"/>
    <p:sldId id="282" r:id="rId10"/>
    <p:sldId id="292" r:id="rId11"/>
    <p:sldId id="283" r:id="rId12"/>
    <p:sldId id="284" r:id="rId13"/>
    <p:sldId id="285" r:id="rId14"/>
    <p:sldId id="293" r:id="rId15"/>
    <p:sldId id="286" r:id="rId16"/>
    <p:sldId id="287" r:id="rId17"/>
    <p:sldId id="288" r:id="rId18"/>
    <p:sldId id="294" r:id="rId19"/>
    <p:sldId id="29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9619" autoAdjust="0"/>
  </p:normalViewPr>
  <p:slideViewPr>
    <p:cSldViewPr>
      <p:cViewPr varScale="1">
        <p:scale>
          <a:sx n="57" d="100"/>
          <a:sy n="57" d="100"/>
        </p:scale>
        <p:origin x="660" y="90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7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11/26/2012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11/26/2012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30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74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99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11/26/2012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11/26/2012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11/26/2012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11/26/2012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11/26/2012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11/26/2012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11/26/2012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11/26/2012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11/26/2012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11/26/2012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11/26/2012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11/26/2012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11/26/2012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>
                <a:latin typeface="Ampersand" panose="02000000000000000000" pitchFamily="2" charset="0"/>
              </a:rPr>
              <a:t>ERROR CORRECTING CODES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" y="0"/>
            <a:ext cx="12185374" cy="4800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152400"/>
            <a:ext cx="11811000" cy="4343400"/>
          </a:xfrm>
          <a:prstGeom prst="rect">
            <a:avLst/>
          </a:prstGeom>
          <a:noFill/>
          <a:ln w="762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mpersand" panose="02000000000000000000" pitchFamily="2" charset="0"/>
              </a:rPr>
              <a:t>PARITY BIT METHOD </a:t>
            </a:r>
            <a:endParaRPr lang="en-US" sz="5400" dirty="0">
              <a:latin typeface="Ampersand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Step 1:</a:t>
            </a:r>
            <a:br>
              <a:rPr lang="en-US" sz="2800" b="1" dirty="0" smtClean="0"/>
            </a:br>
            <a:r>
              <a:rPr lang="en-US" sz="2800" b="1" dirty="0" smtClean="0"/>
              <a:t>Add an Additional Data to represent Parity of the code </a:t>
            </a:r>
          </a:p>
          <a:p>
            <a:r>
              <a:rPr lang="en-US" sz="2800" b="1" dirty="0" smtClean="0"/>
              <a:t>Step2 :</a:t>
            </a:r>
            <a:br>
              <a:rPr lang="en-US" sz="2800" b="1" dirty="0" smtClean="0"/>
            </a:br>
            <a:r>
              <a:rPr lang="en-US" sz="2800" b="1" dirty="0" smtClean="0"/>
              <a:t>Decide that the parity bit will represent even number or odd number </a:t>
            </a:r>
          </a:p>
          <a:p>
            <a:r>
              <a:rPr lang="en-US" sz="2800" b="1" dirty="0" smtClean="0"/>
              <a:t>Step 3:</a:t>
            </a:r>
          </a:p>
          <a:p>
            <a:r>
              <a:rPr lang="en-US" sz="2800" b="1" dirty="0" smtClean="0"/>
              <a:t>Count 1 in whole data , and add 0 or 1 as per the even odd data requirement </a:t>
            </a:r>
          </a:p>
        </p:txBody>
      </p:sp>
    </p:spTree>
    <p:extLst>
      <p:ext uri="{BB962C8B-B14F-4D97-AF65-F5344CB8AC3E}">
        <p14:creationId xmlns:p14="http://schemas.microsoft.com/office/powerpoint/2010/main" val="68330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19600" y="3437807"/>
            <a:ext cx="27432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1676400" y="3437807"/>
            <a:ext cx="2743200" cy="6096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1011001</a:t>
            </a:r>
            <a:endParaRPr lang="en-US" sz="4400" dirty="0"/>
          </a:p>
        </p:txBody>
      </p:sp>
      <p:sp>
        <p:nvSpPr>
          <p:cNvPr id="6" name="Left-Right-Up Arrow 5"/>
          <p:cNvSpPr/>
          <p:nvPr/>
        </p:nvSpPr>
        <p:spPr>
          <a:xfrm rot="16200000">
            <a:off x="7043082" y="2971081"/>
            <a:ext cx="1785257" cy="154305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1800" y="2122942"/>
            <a:ext cx="2743200" cy="609600"/>
          </a:xfrm>
          <a:prstGeom prst="rect">
            <a:avLst/>
          </a:prstGeom>
          <a:solidFill>
            <a:srgbClr val="FFFF00"/>
          </a:solidFill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>
                    <a:lumMod val="50000"/>
                  </a:schemeClr>
                </a:solidFill>
              </a:rPr>
              <a:t>EVEN</a:t>
            </a:r>
            <a:endParaRPr lang="en-US" sz="4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95135" y="4624349"/>
            <a:ext cx="27432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>
                    <a:lumMod val="50000"/>
                  </a:schemeClr>
                </a:solidFill>
              </a:rPr>
              <a:t>ODD</a:t>
            </a:r>
            <a:endParaRPr lang="en-US" sz="4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65126" y="3357885"/>
            <a:ext cx="4748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0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8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7" grpId="1" animBg="1"/>
      <p:bldP spid="8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084072"/>
            <a:ext cx="5595938" cy="484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56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67360"/>
            <a:ext cx="10668000" cy="1233424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mpersand" panose="02000000000000000000" pitchFamily="2" charset="0"/>
                <a:cs typeface="Aharoni" panose="02010803020104030203" pitchFamily="2" charset="-79"/>
              </a:rPr>
              <a:t>Suppose the sender wants the word “HELLO”. In ASCII the five characters are coded as</a:t>
            </a:r>
            <a:endParaRPr lang="en-US" sz="4000" dirty="0">
              <a:latin typeface="Ampersand" panose="020000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962400"/>
            <a:ext cx="11658600" cy="206717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Send Data using Even parity</a:t>
            </a:r>
          </a:p>
          <a:p>
            <a:r>
              <a:rPr lang="en-US" sz="4400" dirty="0"/>
              <a:t>11101110 11011110 11100100 11011000 11001001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pic>
        <p:nvPicPr>
          <p:cNvPr id="10242" name="Picture 2" descr="https://docs.google.com/document/pubimage?id=1tyuhyzFTsiON2YvAi7GWBCrGD0kP6mGTuA7ZvbbJWlg&amp;image_id=1X3NbzLzW0Hw62HeBLM_qJW0QqvPVtw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8879"/>
            <a:ext cx="9858375" cy="125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04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>
                <a:latin typeface="Ampersand" panose="02000000000000000000" pitchFamily="2" charset="0"/>
              </a:rPr>
              <a:t>Performance of Parity Check </a:t>
            </a:r>
            <a:endParaRPr lang="en-US" sz="4800" u="sng" dirty="0">
              <a:latin typeface="Ampersand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Can Detect Single Bit error </a:t>
            </a:r>
          </a:p>
          <a:p>
            <a:r>
              <a:rPr lang="en-US" sz="2800" b="1" dirty="0" smtClean="0"/>
              <a:t>It is error detection Technique not error correction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508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mpersand" panose="02000000000000000000" pitchFamily="2" charset="0"/>
              </a:rPr>
              <a:t>Two Dimension Parity Check </a:t>
            </a:r>
            <a:endParaRPr lang="en-US" sz="4800" dirty="0">
              <a:latin typeface="Ampersand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Step 1: </a:t>
            </a:r>
            <a:br>
              <a:rPr lang="en-US" sz="3200" dirty="0" smtClean="0"/>
            </a:br>
            <a:r>
              <a:rPr lang="en-US" sz="3200" dirty="0" smtClean="0"/>
              <a:t>Arrange data in form of table </a:t>
            </a:r>
          </a:p>
          <a:p>
            <a:r>
              <a:rPr lang="en-US" sz="3200" dirty="0" smtClean="0"/>
              <a:t>Step2 :</a:t>
            </a:r>
            <a:br>
              <a:rPr lang="en-US" sz="3200" dirty="0" smtClean="0"/>
            </a:br>
            <a:r>
              <a:rPr lang="en-US" sz="3200" dirty="0" smtClean="0"/>
              <a:t>Calculate Parity for each row and add it to data </a:t>
            </a:r>
          </a:p>
          <a:p>
            <a:r>
              <a:rPr lang="en-US" sz="3200" dirty="0" smtClean="0"/>
              <a:t>Step 3:</a:t>
            </a:r>
            <a:br>
              <a:rPr lang="en-US" sz="3200" dirty="0" smtClean="0"/>
            </a:br>
            <a:r>
              <a:rPr lang="en-US" sz="3200" dirty="0" smtClean="0"/>
              <a:t>Calculate </a:t>
            </a:r>
            <a:r>
              <a:rPr lang="en-US" sz="3200" dirty="0"/>
              <a:t>Parity for each </a:t>
            </a:r>
            <a:r>
              <a:rPr lang="en-US" sz="3200" dirty="0" smtClean="0"/>
              <a:t>column  </a:t>
            </a:r>
            <a:r>
              <a:rPr lang="en-US" sz="3200" dirty="0"/>
              <a:t>and add it </a:t>
            </a:r>
            <a:r>
              <a:rPr lang="en-US" sz="3200" dirty="0" smtClean="0"/>
              <a:t>to data </a:t>
            </a:r>
          </a:p>
          <a:p>
            <a:r>
              <a:rPr lang="en-US" sz="3200" dirty="0" smtClean="0"/>
              <a:t>Step 4 :</a:t>
            </a:r>
            <a:br>
              <a:rPr lang="en-US" sz="3200" dirty="0" smtClean="0"/>
            </a:br>
            <a:r>
              <a:rPr lang="en-US" sz="3200" dirty="0" smtClean="0"/>
              <a:t>Transmit </a:t>
            </a:r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9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9EAE6"/>
              </a:clrFrom>
              <a:clrTo>
                <a:srgbClr val="E9EAE6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b="85740"/>
          <a:stretch/>
        </p:blipFill>
        <p:spPr>
          <a:xfrm>
            <a:off x="1792091" y="493360"/>
            <a:ext cx="8607817" cy="76200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clrChange>
              <a:clrFrom>
                <a:srgbClr val="E9EAE7"/>
              </a:clrFrom>
              <a:clrTo>
                <a:srgbClr val="E9EAE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4445" t="19640" r="33894" b="39280"/>
          <a:stretch/>
        </p:blipFill>
        <p:spPr>
          <a:xfrm>
            <a:off x="5257800" y="1832948"/>
            <a:ext cx="1981200" cy="2332567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9112135" y="3825947"/>
            <a:ext cx="2971800" cy="1676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USE EVEN PARITY 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391400" y="1665031"/>
            <a:ext cx="0" cy="3290732"/>
          </a:xfrm>
          <a:prstGeom prst="line">
            <a:avLst/>
          </a:prstGeom>
          <a:ln w="57150">
            <a:solidFill>
              <a:schemeClr val="bg2">
                <a:lumMod val="1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52354" y="4267200"/>
            <a:ext cx="3505200" cy="0"/>
          </a:xfrm>
          <a:prstGeom prst="line">
            <a:avLst/>
          </a:prstGeom>
          <a:ln w="571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Content Placeholder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9EAE7"/>
              </a:clrFrom>
              <a:clrTo>
                <a:srgbClr val="E9EAE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4445" t="19640" r="52154" b="73403"/>
          <a:stretch/>
        </p:blipFill>
        <p:spPr>
          <a:xfrm>
            <a:off x="1636574" y="3112889"/>
            <a:ext cx="311034" cy="395015"/>
          </a:xfrm>
          <a:prstGeom prst="rect">
            <a:avLst/>
          </a:prstGeom>
        </p:spPr>
      </p:pic>
      <p:pic>
        <p:nvPicPr>
          <p:cNvPr id="15" name="Content Placeholder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9EAE7"/>
              </a:clrFrom>
              <a:clrTo>
                <a:srgbClr val="E9EAE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6944" t="19640" r="49723" b="71869"/>
          <a:stretch/>
        </p:blipFill>
        <p:spPr>
          <a:xfrm>
            <a:off x="2285999" y="4242263"/>
            <a:ext cx="304801" cy="482138"/>
          </a:xfrm>
          <a:prstGeom prst="rect">
            <a:avLst/>
          </a:prstGeom>
        </p:spPr>
      </p:pic>
      <p:pic>
        <p:nvPicPr>
          <p:cNvPr id="16" name="Content Placeholder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9EAE7"/>
              </a:clrFrom>
              <a:clrTo>
                <a:srgbClr val="E9EAE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4445" t="19640" r="52154" b="73403"/>
          <a:stretch/>
        </p:blipFill>
        <p:spPr>
          <a:xfrm>
            <a:off x="7499466" y="1814314"/>
            <a:ext cx="311034" cy="395015"/>
          </a:xfrm>
          <a:prstGeom prst="rect">
            <a:avLst/>
          </a:prstGeom>
        </p:spPr>
      </p:pic>
      <p:pic>
        <p:nvPicPr>
          <p:cNvPr id="17" name="Content Placeholder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9EAE7"/>
              </a:clrFrom>
              <a:clrTo>
                <a:srgbClr val="E9EAE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4445" t="19640" r="52154" b="73403"/>
          <a:stretch/>
        </p:blipFill>
        <p:spPr>
          <a:xfrm>
            <a:off x="7543801" y="2391469"/>
            <a:ext cx="311034" cy="395015"/>
          </a:xfrm>
          <a:prstGeom prst="rect">
            <a:avLst/>
          </a:prstGeom>
        </p:spPr>
      </p:pic>
      <p:pic>
        <p:nvPicPr>
          <p:cNvPr id="18" name="Content Placeholder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9EAE7"/>
              </a:clrFrom>
              <a:clrTo>
                <a:srgbClr val="E9EAE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6944" t="19640" r="49723" b="71869"/>
          <a:stretch/>
        </p:blipFill>
        <p:spPr>
          <a:xfrm>
            <a:off x="7505699" y="3025766"/>
            <a:ext cx="304801" cy="482138"/>
          </a:xfrm>
          <a:prstGeom prst="rect">
            <a:avLst/>
          </a:prstGeom>
        </p:spPr>
      </p:pic>
      <p:pic>
        <p:nvPicPr>
          <p:cNvPr id="19" name="Content Placeholder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9EAE7"/>
              </a:clrFrom>
              <a:clrTo>
                <a:srgbClr val="E9EAE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4445" t="19640" r="52154" b="73403"/>
          <a:stretch/>
        </p:blipFill>
        <p:spPr>
          <a:xfrm>
            <a:off x="7543801" y="3774363"/>
            <a:ext cx="311034" cy="395015"/>
          </a:xfrm>
          <a:prstGeom prst="rect">
            <a:avLst/>
          </a:prstGeom>
        </p:spPr>
      </p:pic>
      <p:pic>
        <p:nvPicPr>
          <p:cNvPr id="20" name="Content Placeholder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9EAE7"/>
              </a:clrFrom>
              <a:clrTo>
                <a:srgbClr val="E9EAE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4445" t="19640" r="52154" b="73403"/>
          <a:stretch/>
        </p:blipFill>
        <p:spPr>
          <a:xfrm>
            <a:off x="5257800" y="4466640"/>
            <a:ext cx="311034" cy="395015"/>
          </a:xfrm>
          <a:prstGeom prst="rect">
            <a:avLst/>
          </a:prstGeom>
        </p:spPr>
      </p:pic>
      <p:pic>
        <p:nvPicPr>
          <p:cNvPr id="21" name="Content Placeholder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9EAE7"/>
              </a:clrFrom>
              <a:clrTo>
                <a:srgbClr val="E9EAE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6944" t="19640" r="49723" b="71869"/>
          <a:stretch/>
        </p:blipFill>
        <p:spPr>
          <a:xfrm>
            <a:off x="5492634" y="4466640"/>
            <a:ext cx="304801" cy="482138"/>
          </a:xfrm>
          <a:prstGeom prst="rect">
            <a:avLst/>
          </a:prstGeom>
        </p:spPr>
      </p:pic>
      <p:pic>
        <p:nvPicPr>
          <p:cNvPr id="22" name="Content Placeholder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9EAE7"/>
              </a:clrFrom>
              <a:clrTo>
                <a:srgbClr val="E9EAE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6944" t="19640" r="49723" b="71869"/>
          <a:stretch/>
        </p:blipFill>
        <p:spPr>
          <a:xfrm>
            <a:off x="5789119" y="4448141"/>
            <a:ext cx="304801" cy="482138"/>
          </a:xfrm>
          <a:prstGeom prst="rect">
            <a:avLst/>
          </a:prstGeom>
        </p:spPr>
      </p:pic>
      <p:pic>
        <p:nvPicPr>
          <p:cNvPr id="23" name="Content Placeholder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9EAE7"/>
              </a:clrFrom>
              <a:clrTo>
                <a:srgbClr val="E9EAE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4445" t="19640" r="52154" b="73403"/>
          <a:stretch/>
        </p:blipFill>
        <p:spPr>
          <a:xfrm>
            <a:off x="6093920" y="4481785"/>
            <a:ext cx="311034" cy="395015"/>
          </a:xfrm>
          <a:prstGeom prst="rect">
            <a:avLst/>
          </a:prstGeom>
        </p:spPr>
      </p:pic>
      <p:pic>
        <p:nvPicPr>
          <p:cNvPr id="24" name="Content Placeholder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9EAE7"/>
              </a:clrFrom>
              <a:clrTo>
                <a:srgbClr val="E9EAE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4445" t="19640" r="52154" b="73403"/>
          <a:stretch/>
        </p:blipFill>
        <p:spPr>
          <a:xfrm>
            <a:off x="6545922" y="4481785"/>
            <a:ext cx="311034" cy="395015"/>
          </a:xfrm>
          <a:prstGeom prst="rect">
            <a:avLst/>
          </a:prstGeom>
        </p:spPr>
      </p:pic>
      <p:pic>
        <p:nvPicPr>
          <p:cNvPr id="25" name="Content Placeholder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9EAE7"/>
              </a:clrFrom>
              <a:clrTo>
                <a:srgbClr val="E9EAE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4445" t="19640" r="52154" b="73403"/>
          <a:stretch/>
        </p:blipFill>
        <p:spPr>
          <a:xfrm>
            <a:off x="6796342" y="4448973"/>
            <a:ext cx="311034" cy="395015"/>
          </a:xfrm>
          <a:prstGeom prst="rect">
            <a:avLst/>
          </a:prstGeom>
        </p:spPr>
      </p:pic>
      <p:pic>
        <p:nvPicPr>
          <p:cNvPr id="26" name="Content Placeholder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9EAE7"/>
              </a:clrFrom>
              <a:clrTo>
                <a:srgbClr val="E9EAE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4445" t="19640" r="52154" b="73403"/>
          <a:stretch/>
        </p:blipFill>
        <p:spPr>
          <a:xfrm>
            <a:off x="7028059" y="4466640"/>
            <a:ext cx="311034" cy="395015"/>
          </a:xfrm>
          <a:prstGeom prst="rect">
            <a:avLst/>
          </a:prstGeom>
        </p:spPr>
      </p:pic>
      <p:pic>
        <p:nvPicPr>
          <p:cNvPr id="27" name="Content Placeholder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9EAE7"/>
              </a:clrFrom>
              <a:clrTo>
                <a:srgbClr val="E9EAE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6944" t="19640" r="49723" b="71869"/>
          <a:stretch/>
        </p:blipFill>
        <p:spPr>
          <a:xfrm>
            <a:off x="6343988" y="4457993"/>
            <a:ext cx="304801" cy="48213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5"/>
          <a:srcRect t="80270"/>
          <a:stretch/>
        </p:blipFill>
        <p:spPr>
          <a:xfrm>
            <a:off x="1792091" y="5597265"/>
            <a:ext cx="7789724" cy="95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22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mpersand" panose="02000000000000000000" pitchFamily="2" charset="0"/>
              </a:rPr>
              <a:t>Performance </a:t>
            </a:r>
            <a:endParaRPr lang="en-US" sz="5400" dirty="0">
              <a:latin typeface="Ampersand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Have more capability of detecting error , as compared to single bit parity check error </a:t>
            </a:r>
          </a:p>
          <a:p>
            <a:pPr marL="45720" indent="0">
              <a:buNone/>
            </a:pPr>
            <a:r>
              <a:rPr lang="en-US" sz="2800" dirty="0" smtClean="0"/>
              <a:t>Increased Bits mean</a:t>
            </a:r>
          </a:p>
          <a:p>
            <a:r>
              <a:rPr lang="en-US" sz="2800" dirty="0" smtClean="0"/>
              <a:t>More complex system </a:t>
            </a:r>
          </a:p>
          <a:p>
            <a:r>
              <a:rPr lang="en-US" sz="2800" dirty="0" smtClean="0"/>
              <a:t>Bandwidth utilization issue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282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mpersand" panose="02000000000000000000" pitchFamily="2" charset="0"/>
              </a:rPr>
              <a:t>Cyclic Redundancy Check </a:t>
            </a:r>
            <a:endParaRPr lang="en-US" sz="5400" dirty="0">
              <a:latin typeface="Ampersand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data is divided in to K segments having M bits </a:t>
            </a:r>
          </a:p>
          <a:p>
            <a:r>
              <a:rPr lang="en-US" dirty="0" smtClean="0"/>
              <a:t>Segments are added using one compliments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6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Ahmad Bilal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2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Error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Error be Controlled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0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Methods Can be used .Some Example 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Error Detection and Correction</a:t>
            </a:r>
          </a:p>
          <a:p>
            <a:r>
              <a:rPr lang="en-US" sz="3200" dirty="0" smtClean="0"/>
              <a:t>Positive  Acknowledgement </a:t>
            </a:r>
          </a:p>
          <a:p>
            <a:r>
              <a:rPr lang="en-US" sz="3200" dirty="0" smtClean="0"/>
              <a:t>Negative Acknowledgement  </a:t>
            </a:r>
          </a:p>
          <a:p>
            <a:r>
              <a:rPr lang="en-US" sz="3200" dirty="0" smtClean="0"/>
              <a:t>Time Out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2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6800" y="1295400"/>
            <a:ext cx="9509760" cy="412762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Ampersand" panose="02000000000000000000" pitchFamily="2" charset="0"/>
              </a:rPr>
              <a:t>During the process of data transmission data has to be sent on a unreliable media , So to make sure that that channel effects like attenuation and Noise, do not corrupt our important data ,</a:t>
            </a:r>
            <a:br>
              <a:rPr lang="en-US" sz="3200" dirty="0" smtClean="0">
                <a:solidFill>
                  <a:schemeClr val="tx2"/>
                </a:solidFill>
                <a:latin typeface="Ampersand" panose="02000000000000000000" pitchFamily="2" charset="0"/>
              </a:rPr>
            </a:br>
            <a:r>
              <a:rPr lang="en-US" sz="3200" dirty="0" smtClean="0">
                <a:solidFill>
                  <a:schemeClr val="tx2"/>
                </a:solidFill>
                <a:latin typeface="Ampersand" panose="02000000000000000000" pitchFamily="2" charset="0"/>
              </a:rPr>
              <a:t> such techniques are used </a:t>
            </a:r>
          </a:p>
        </p:txBody>
      </p:sp>
      <p:pic>
        <p:nvPicPr>
          <p:cNvPr id="1026" name="Picture 2" descr="Southpark clipar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6005" y="3775166"/>
            <a:ext cx="2054711" cy="259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loud Callout 1"/>
          <p:cNvSpPr/>
          <p:nvPr/>
        </p:nvSpPr>
        <p:spPr>
          <a:xfrm>
            <a:off x="6126480" y="3135086"/>
            <a:ext cx="3592286" cy="1724297"/>
          </a:xfrm>
          <a:prstGeom prst="cloudCallout">
            <a:avLst>
              <a:gd name="adj1" fmla="val 67432"/>
              <a:gd name="adj2" fmla="val 71591"/>
            </a:avLst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Why We need Error coding Techniques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28600" y="152400"/>
            <a:ext cx="11811000" cy="6324600"/>
          </a:xfrm>
          <a:prstGeom prst="rect">
            <a:avLst/>
          </a:prstGeom>
          <a:noFill/>
          <a:ln w="762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5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mpersand" panose="02000000000000000000" pitchFamily="2" charset="0"/>
              </a:rPr>
              <a:t>Error Detection Techniques </a:t>
            </a:r>
            <a:endParaRPr lang="en-US" sz="6000" dirty="0">
              <a:latin typeface="Ampersand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Ampersand" panose="02000000000000000000" pitchFamily="2" charset="0"/>
              </a:rPr>
              <a:t>Redundancy - Additional bit added to facilitate the Error Detection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7000" y="3965765"/>
            <a:ext cx="3657600" cy="10668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10101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6324600" y="3965765"/>
            <a:ext cx="3657600" cy="10668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0101011</a:t>
            </a:r>
            <a:endParaRPr lang="en-US" sz="4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667000" y="5257800"/>
            <a:ext cx="7315200" cy="76200"/>
          </a:xfrm>
          <a:prstGeom prst="line">
            <a:avLst/>
          </a:prstGeom>
          <a:ln w="571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9877" y="5407872"/>
            <a:ext cx="11178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mpersand" panose="02000000000000000000" pitchFamily="2" charset="0"/>
              </a:rPr>
              <a:t>CODE WORD = Number of message bits/Number of total bits 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Ampersan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83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mpersand" panose="02000000000000000000" pitchFamily="2" charset="0"/>
              </a:rPr>
              <a:t>Some Popular Methods </a:t>
            </a:r>
            <a:endParaRPr lang="en-US" sz="5400" dirty="0">
              <a:latin typeface="Ampersand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latin typeface="Ampersand" panose="02000000000000000000" pitchFamily="2" charset="0"/>
              </a:rPr>
              <a:t>Single Bit Parity Check</a:t>
            </a:r>
          </a:p>
          <a:p>
            <a:r>
              <a:rPr lang="en-US" sz="4000" dirty="0" smtClean="0">
                <a:latin typeface="Ampersand" panose="02000000000000000000" pitchFamily="2" charset="0"/>
              </a:rPr>
              <a:t>Double Bit Parity Check </a:t>
            </a:r>
          </a:p>
          <a:p>
            <a:r>
              <a:rPr lang="en-US" sz="4000" dirty="0" smtClean="0">
                <a:latin typeface="Ampersand" panose="02000000000000000000" pitchFamily="2" charset="0"/>
              </a:rPr>
              <a:t>Checksum </a:t>
            </a:r>
          </a:p>
          <a:p>
            <a:r>
              <a:rPr lang="en-US" sz="4000" dirty="0" smtClean="0">
                <a:latin typeface="Ampersand" panose="02000000000000000000" pitchFamily="2" charset="0"/>
              </a:rPr>
              <a:t>Cyclic Redundancy Codes</a:t>
            </a:r>
          </a:p>
          <a:p>
            <a:r>
              <a:rPr lang="en-US" sz="4000" dirty="0" smtClean="0">
                <a:latin typeface="Ampersand" panose="02000000000000000000" pitchFamily="2" charset="0"/>
              </a:rPr>
              <a:t>Convolutional Coding </a:t>
            </a:r>
            <a:endParaRPr lang="en-US" sz="4000" dirty="0">
              <a:latin typeface="Ampersan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30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http://www.picgifs.com/clip-art/cartoons/south-park/clip-art-south-park-37511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109918"/>
            <a:ext cx="3075940" cy="307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0" y="467360"/>
            <a:ext cx="7086600" cy="3276600"/>
          </a:xfrm>
          <a:prstGeom prst="cloudCallout">
            <a:avLst>
              <a:gd name="adj1" fmla="val 70428"/>
              <a:gd name="adj2" fmla="val 690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Seems There are lot of Advantages of Coding, Are there any disadvantages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471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149403-D037-43A9-A21D-FD77B99076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project plan presentation (widescreen)</Template>
  <TotalTime>0</TotalTime>
  <Words>243</Words>
  <Application>Microsoft Office PowerPoint</Application>
  <PresentationFormat>Widescreen</PresentationFormat>
  <Paragraphs>57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Aharoni</vt:lpstr>
      <vt:lpstr>Ampersand</vt:lpstr>
      <vt:lpstr>Arial</vt:lpstr>
      <vt:lpstr>Corbel</vt:lpstr>
      <vt:lpstr>Euphemia</vt:lpstr>
      <vt:lpstr>Wingdings</vt:lpstr>
      <vt:lpstr>Banded Design Blue 16x9</vt:lpstr>
      <vt:lpstr>ERROR CORRECTING CODES </vt:lpstr>
      <vt:lpstr>Ahmad Bilal</vt:lpstr>
      <vt:lpstr>What is Error </vt:lpstr>
      <vt:lpstr>How Can Error be Controlled </vt:lpstr>
      <vt:lpstr>Various Methods Can be used .Some Example are </vt:lpstr>
      <vt:lpstr>PowerPoint Presentation</vt:lpstr>
      <vt:lpstr>Error Detection Techniques </vt:lpstr>
      <vt:lpstr>Some Popular Methods </vt:lpstr>
      <vt:lpstr>PowerPoint Presentation</vt:lpstr>
      <vt:lpstr>PARITY BIT METHOD </vt:lpstr>
      <vt:lpstr>PowerPoint Presentation</vt:lpstr>
      <vt:lpstr>PowerPoint Presentation</vt:lpstr>
      <vt:lpstr>Suppose the sender wants the word “HELLO”. In ASCII the five characters are coded as</vt:lpstr>
      <vt:lpstr>Performance of Parity Check </vt:lpstr>
      <vt:lpstr>Two Dimension Parity Check </vt:lpstr>
      <vt:lpstr>PowerPoint Presentation</vt:lpstr>
      <vt:lpstr>Performance </vt:lpstr>
      <vt:lpstr>Cyclic Redundancy Check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2012-11-26T06:18:27Z</dcterms:created>
  <dcterms:modified xsi:type="dcterms:W3CDTF">2012-11-27T05:38:48Z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TC034172719991</vt:lpwstr>
  </property>
</Properties>
</file>